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81" r:id="rId7"/>
    <p:sldId id="261" r:id="rId8"/>
    <p:sldId id="282" r:id="rId9"/>
    <p:sldId id="271" r:id="rId10"/>
    <p:sldId id="283" r:id="rId11"/>
    <p:sldId id="278" r:id="rId12"/>
    <p:sldId id="284" r:id="rId13"/>
    <p:sldId id="272" r:id="rId14"/>
    <p:sldId id="279" r:id="rId15"/>
    <p:sldId id="285" r:id="rId16"/>
    <p:sldId id="273" r:id="rId17"/>
    <p:sldId id="286" r:id="rId18"/>
    <p:sldId id="280" r:id="rId19"/>
    <p:sldId id="274" r:id="rId20"/>
    <p:sldId id="277" r:id="rId21"/>
    <p:sldId id="267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IBM Plex Sans" panose="020B0503050203000203" pitchFamily="34" charset="0"/>
      <p:regular r:id="rId28"/>
      <p:bold r:id="rId29"/>
      <p:italic r:id="rId30"/>
      <p:boldItalic r:id="rId31"/>
    </p:embeddedFont>
    <p:embeddedFont>
      <p:font typeface="IBM Plex Sans Light" panose="020B0403050203000203" pitchFamily="34" charset="0"/>
      <p:regular r:id="rId32"/>
      <p:bold r:id="rId33"/>
      <p:italic r:id="rId34"/>
      <p:boldItalic r:id="rId35"/>
    </p:embeddedFont>
    <p:embeddedFont>
      <p:font typeface="IBM Plex Sans SemiBold" panose="020B0703050203000203" pitchFamily="34" charset="0"/>
      <p:regular r:id="rId36"/>
      <p:bold r:id="rId37"/>
      <p:italic r:id="rId38"/>
      <p:boldItalic r:id="rId39"/>
    </p:embeddedFon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Saira Condensed Light" panose="020B0604020202020204" charset="0"/>
      <p:regular r:id="rId44"/>
      <p:bold r:id="rId45"/>
    </p:embeddedFont>
    <p:embeddedFont>
      <p:font typeface="Saira Condensed SemiBold" panose="020B0604020202020204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0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424">
          <p15:clr>
            <a:srgbClr val="A4A3A4"/>
          </p15:clr>
        </p15:guide>
        <p15:guide id="4" orient="horz" pos="3480">
          <p15:clr>
            <a:srgbClr val="A4A3A4"/>
          </p15:clr>
        </p15:guide>
        <p15:guide id="5" pos="1872">
          <p15:clr>
            <a:srgbClr val="A4A3A4"/>
          </p15:clr>
        </p15:guide>
        <p15:guide id="6" pos="5616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hNUzsQ5hHzJ0cwOgb4n9dEkkNt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93" d="100"/>
          <a:sy n="93" d="100"/>
        </p:scale>
        <p:origin x="139" y="72"/>
      </p:cViewPr>
      <p:guideLst>
        <p:guide orient="horz" pos="1200"/>
        <p:guide pos="3840"/>
        <p:guide orient="horz" pos="2424"/>
        <p:guide orient="horz" pos="3480"/>
        <p:guide pos="1872"/>
        <p:guide pos="56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8775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388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8873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4067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803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115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0272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525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0950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2410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200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0487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550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506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75317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6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51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6"/>
          <p:cNvSpPr txBox="1">
            <a:spLocks noGrp="1"/>
          </p:cNvSpPr>
          <p:nvPr>
            <p:ph type="ctrTitle"/>
          </p:nvPr>
        </p:nvSpPr>
        <p:spPr>
          <a:xfrm>
            <a:off x="6324602" y="2504921"/>
            <a:ext cx="5206015" cy="206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sz="54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subTitle" idx="1"/>
          </p:nvPr>
        </p:nvSpPr>
        <p:spPr>
          <a:xfrm>
            <a:off x="6616701" y="4591369"/>
            <a:ext cx="4913915" cy="93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body" idx="2"/>
          </p:nvPr>
        </p:nvSpPr>
        <p:spPr>
          <a:xfrm>
            <a:off x="6794501" y="5690085"/>
            <a:ext cx="4736115" cy="42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dt" idx="10"/>
          </p:nvPr>
        </p:nvSpPr>
        <p:spPr>
          <a:xfrm>
            <a:off x="10406269" y="6342033"/>
            <a:ext cx="1124345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body" idx="1"/>
          </p:nvPr>
        </p:nvSpPr>
        <p:spPr>
          <a:xfrm>
            <a:off x="644773" y="1825625"/>
            <a:ext cx="3296919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body" idx="2"/>
          </p:nvPr>
        </p:nvSpPr>
        <p:spPr>
          <a:xfrm>
            <a:off x="4351622" y="1825625"/>
            <a:ext cx="3296919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3"/>
          </p:nvPr>
        </p:nvSpPr>
        <p:spPr>
          <a:xfrm>
            <a:off x="8058471" y="1825625"/>
            <a:ext cx="3296919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">
  <p:cSld name="Four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body" idx="1"/>
          </p:nvPr>
        </p:nvSpPr>
        <p:spPr>
          <a:xfrm>
            <a:off x="644526" y="1962352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body" idx="2"/>
          </p:nvPr>
        </p:nvSpPr>
        <p:spPr>
          <a:xfrm>
            <a:off x="6400803" y="1962352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body" idx="3"/>
          </p:nvPr>
        </p:nvSpPr>
        <p:spPr>
          <a:xfrm>
            <a:off x="644526" y="4119680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body" idx="4"/>
          </p:nvPr>
        </p:nvSpPr>
        <p:spPr>
          <a:xfrm>
            <a:off x="6400803" y="4119680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7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 and subhead">
  <p:cSld name="Four Content and subhead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8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body" idx="2"/>
          </p:nvPr>
        </p:nvSpPr>
        <p:spPr>
          <a:xfrm>
            <a:off x="644526" y="2233235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body" idx="3"/>
          </p:nvPr>
        </p:nvSpPr>
        <p:spPr>
          <a:xfrm>
            <a:off x="6400803" y="2233235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8"/>
          <p:cNvSpPr txBox="1">
            <a:spLocks noGrp="1"/>
          </p:cNvSpPr>
          <p:nvPr>
            <p:ph type="body" idx="4"/>
          </p:nvPr>
        </p:nvSpPr>
        <p:spPr>
          <a:xfrm>
            <a:off x="644526" y="4448441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body" idx="5"/>
          </p:nvPr>
        </p:nvSpPr>
        <p:spPr>
          <a:xfrm>
            <a:off x="6400803" y="4448441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ntent">
  <p:cSld name="Five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9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9"/>
          <p:cNvSpPr txBox="1">
            <a:spLocks noGrp="1"/>
          </p:cNvSpPr>
          <p:nvPr>
            <p:ph type="body" idx="1"/>
          </p:nvPr>
        </p:nvSpPr>
        <p:spPr>
          <a:xfrm>
            <a:off x="644771" y="2210082"/>
            <a:ext cx="4572000" cy="389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body" idx="2"/>
          </p:nvPr>
        </p:nvSpPr>
        <p:spPr>
          <a:xfrm>
            <a:off x="5359999" y="2210085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9"/>
          <p:cNvSpPr txBox="1">
            <a:spLocks noGrp="1"/>
          </p:cNvSpPr>
          <p:nvPr>
            <p:ph type="body" idx="3"/>
          </p:nvPr>
        </p:nvSpPr>
        <p:spPr>
          <a:xfrm>
            <a:off x="8429308" y="2210086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4"/>
          </p:nvPr>
        </p:nvSpPr>
        <p:spPr>
          <a:xfrm>
            <a:off x="5359999" y="4448439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5"/>
          </p:nvPr>
        </p:nvSpPr>
        <p:spPr>
          <a:xfrm>
            <a:off x="8429308" y="4448441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ntent and subhead">
  <p:cSld name="Five Content and subhead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0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0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2"/>
          </p:nvPr>
        </p:nvSpPr>
        <p:spPr>
          <a:xfrm>
            <a:off x="644771" y="2210082"/>
            <a:ext cx="4572000" cy="389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3"/>
          </p:nvPr>
        </p:nvSpPr>
        <p:spPr>
          <a:xfrm>
            <a:off x="5359205" y="2210086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4"/>
          </p:nvPr>
        </p:nvSpPr>
        <p:spPr>
          <a:xfrm>
            <a:off x="8427720" y="2210086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5"/>
          </p:nvPr>
        </p:nvSpPr>
        <p:spPr>
          <a:xfrm>
            <a:off x="5359205" y="4448441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6"/>
          </p:nvPr>
        </p:nvSpPr>
        <p:spPr>
          <a:xfrm>
            <a:off x="8427720" y="4448441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, Subhead">
  <p:cSld name="Two Content, Subhead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1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41"/>
          <p:cNvSpPr txBox="1">
            <a:spLocks noGrp="1"/>
          </p:cNvSpPr>
          <p:nvPr>
            <p:ph type="body" idx="2"/>
          </p:nvPr>
        </p:nvSpPr>
        <p:spPr>
          <a:xfrm>
            <a:off x="644769" y="2325836"/>
            <a:ext cx="5181600" cy="385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41"/>
          <p:cNvSpPr txBox="1">
            <a:spLocks noGrp="1"/>
          </p:cNvSpPr>
          <p:nvPr>
            <p:ph type="body" idx="3"/>
          </p:nvPr>
        </p:nvSpPr>
        <p:spPr>
          <a:xfrm>
            <a:off x="6172200" y="2325836"/>
            <a:ext cx="5181600" cy="385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1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2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1"/>
          </p:nvPr>
        </p:nvSpPr>
        <p:spPr>
          <a:xfrm>
            <a:off x="644772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2"/>
          </p:nvPr>
        </p:nvSpPr>
        <p:spPr>
          <a:xfrm>
            <a:off x="644772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42"/>
          <p:cNvSpPr txBox="1">
            <a:spLocks noGrp="1"/>
          </p:cNvSpPr>
          <p:nvPr>
            <p:ph type="body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42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3"/>
          <p:cNvSpPr txBox="1">
            <a:spLocks noGrp="1"/>
          </p:cNvSpPr>
          <p:nvPr>
            <p:ph type="title"/>
          </p:nvPr>
        </p:nvSpPr>
        <p:spPr>
          <a:xfrm>
            <a:off x="644771" y="365125"/>
            <a:ext cx="1070903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3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4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head and Content">
  <p:cSld name="Title, Subhead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body" idx="2"/>
          </p:nvPr>
        </p:nvSpPr>
        <p:spPr>
          <a:xfrm>
            <a:off x="644771" y="2202874"/>
            <a:ext cx="10709031" cy="387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6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46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▪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-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-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3" name="Google Shape;133;p46"/>
          <p:cNvSpPr txBox="1">
            <a:spLocks noGrp="1"/>
          </p:cNvSpPr>
          <p:nvPr>
            <p:ph type="body" idx="2"/>
          </p:nvPr>
        </p:nvSpPr>
        <p:spPr>
          <a:xfrm>
            <a:off x="644773" y="2057402"/>
            <a:ext cx="412725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4" name="Google Shape;134;p46"/>
          <p:cNvSpPr txBox="1">
            <a:spLocks noGrp="1"/>
          </p:cNvSpPr>
          <p:nvPr>
            <p:ph type="title"/>
          </p:nvPr>
        </p:nvSpPr>
        <p:spPr>
          <a:xfrm>
            <a:off x="644773" y="457200"/>
            <a:ext cx="412725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Condensed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7"/>
          <p:cNvSpPr txBox="1">
            <a:spLocks noGrp="1"/>
          </p:cNvSpPr>
          <p:nvPr>
            <p:ph type="title"/>
          </p:nvPr>
        </p:nvSpPr>
        <p:spPr>
          <a:xfrm>
            <a:off x="644773" y="457200"/>
            <a:ext cx="412725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Condensed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7"/>
          <p:cNvSpPr txBox="1">
            <a:spLocks noGrp="1"/>
          </p:cNvSpPr>
          <p:nvPr>
            <p:ph type="body" idx="1"/>
          </p:nvPr>
        </p:nvSpPr>
        <p:spPr>
          <a:xfrm>
            <a:off x="644773" y="2057402"/>
            <a:ext cx="412725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8" name="Google Shape;138;p47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47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8"/>
          <p:cNvSpPr txBox="1">
            <a:spLocks noGrp="1"/>
          </p:cNvSpPr>
          <p:nvPr>
            <p:ph type="title"/>
          </p:nvPr>
        </p:nvSpPr>
        <p:spPr>
          <a:xfrm>
            <a:off x="644771" y="365125"/>
            <a:ext cx="1070903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8"/>
          <p:cNvSpPr txBox="1">
            <a:spLocks noGrp="1"/>
          </p:cNvSpPr>
          <p:nvPr>
            <p:ph type="body" idx="1"/>
          </p:nvPr>
        </p:nvSpPr>
        <p:spPr>
          <a:xfrm rot="5400000">
            <a:off x="3881699" y="-1411302"/>
            <a:ext cx="4235176" cy="1070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9"/>
          <p:cNvSpPr txBox="1">
            <a:spLocks noGrp="1"/>
          </p:cNvSpPr>
          <p:nvPr>
            <p:ph type="title"/>
          </p:nvPr>
        </p:nvSpPr>
        <p:spPr>
          <a:xfrm rot="5400000">
            <a:off x="7133433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9"/>
          <p:cNvSpPr txBox="1">
            <a:spLocks noGrp="1"/>
          </p:cNvSpPr>
          <p:nvPr>
            <p:ph type="body" idx="1"/>
          </p:nvPr>
        </p:nvSpPr>
        <p:spPr>
          <a:xfrm rot="5400000">
            <a:off x="1702715" y="-692819"/>
            <a:ext cx="5811839" cy="792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Thank You Slid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50" descr="A picture containing person, crowd, event, several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730526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0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50"/>
          <p:cNvSpPr txBox="1"/>
          <p:nvPr/>
        </p:nvSpPr>
        <p:spPr>
          <a:xfrm>
            <a:off x="7284722" y="3144277"/>
            <a:ext cx="424589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THANK </a:t>
            </a:r>
            <a:r>
              <a:rPr lang="en-US" sz="5400" b="1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YOU</a:t>
            </a:r>
            <a:endParaRPr/>
          </a:p>
        </p:txBody>
      </p:sp>
      <p:sp>
        <p:nvSpPr>
          <p:cNvPr id="150" name="Google Shape;150;p50"/>
          <p:cNvSpPr txBox="1"/>
          <p:nvPr/>
        </p:nvSpPr>
        <p:spPr>
          <a:xfrm>
            <a:off x="6096002" y="5170418"/>
            <a:ext cx="543461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Stevens Institute of Technology</a:t>
            </a:r>
            <a:br>
              <a:rPr lang="en-US" sz="1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Castle Point Terrace, Hoboken, NJ 07030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No Bullets">
  <p:cSld name="Subhead w/ No Bulle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 txBox="1">
            <a:spLocks noGrp="1"/>
          </p:cNvSpPr>
          <p:nvPr>
            <p:ph type="body" idx="1"/>
          </p:nvPr>
        </p:nvSpPr>
        <p:spPr>
          <a:xfrm>
            <a:off x="302684" y="1709353"/>
            <a:ext cx="11588749" cy="438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None/>
              <a:defRPr sz="14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302684" y="418355"/>
            <a:ext cx="9737787" cy="53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sldNum" idx="12"/>
          </p:nvPr>
        </p:nvSpPr>
        <p:spPr>
          <a:xfrm>
            <a:off x="11356641" y="6449010"/>
            <a:ext cx="6354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body" idx="2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  <a:defRPr sz="27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  <a:defRPr sz="27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  <a:defRPr sz="27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 and Subhead">
  <p:cSld name="Three Content and Subhea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9"/>
          <p:cNvSpPr txBox="1">
            <a:spLocks noGrp="1"/>
          </p:cNvSpPr>
          <p:nvPr>
            <p:ph type="body" idx="2"/>
          </p:nvPr>
        </p:nvSpPr>
        <p:spPr>
          <a:xfrm>
            <a:off x="644773" y="2325836"/>
            <a:ext cx="3296919" cy="385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3"/>
          </p:nvPr>
        </p:nvSpPr>
        <p:spPr>
          <a:xfrm>
            <a:off x="4351622" y="2325836"/>
            <a:ext cx="3296919" cy="385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4"/>
          </p:nvPr>
        </p:nvSpPr>
        <p:spPr>
          <a:xfrm>
            <a:off x="8058471" y="2325836"/>
            <a:ext cx="3296919" cy="385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Custom Image">
  <p:cSld name="Title Slide - Custom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850772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0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49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0"/>
          <p:cNvSpPr txBox="1">
            <a:spLocks noGrp="1"/>
          </p:cNvSpPr>
          <p:nvPr>
            <p:ph type="ctrTitle"/>
          </p:nvPr>
        </p:nvSpPr>
        <p:spPr>
          <a:xfrm>
            <a:off x="6324602" y="2504921"/>
            <a:ext cx="5206015" cy="206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sz="54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subTitle" idx="1"/>
          </p:nvPr>
        </p:nvSpPr>
        <p:spPr>
          <a:xfrm>
            <a:off x="6616701" y="4591369"/>
            <a:ext cx="4913915" cy="93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dt" idx="10"/>
          </p:nvPr>
        </p:nvSpPr>
        <p:spPr>
          <a:xfrm>
            <a:off x="10446026" y="6362185"/>
            <a:ext cx="1084590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2"/>
          </p:nvPr>
        </p:nvSpPr>
        <p:spPr>
          <a:xfrm>
            <a:off x="6794501" y="5690085"/>
            <a:ext cx="4736115" cy="42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31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1"/>
          <p:cNvSpPr txBox="1">
            <a:spLocks noGrp="1"/>
          </p:cNvSpPr>
          <p:nvPr>
            <p:ph type="ctrTitle"/>
          </p:nvPr>
        </p:nvSpPr>
        <p:spPr>
          <a:xfrm>
            <a:off x="4249881" y="2504921"/>
            <a:ext cx="7280733" cy="206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sz="54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ubTitle" idx="1"/>
          </p:nvPr>
        </p:nvSpPr>
        <p:spPr>
          <a:xfrm>
            <a:off x="4488873" y="4591369"/>
            <a:ext cx="7041742" cy="93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body" idx="2"/>
          </p:nvPr>
        </p:nvSpPr>
        <p:spPr>
          <a:xfrm>
            <a:off x="4675910" y="5690085"/>
            <a:ext cx="6854708" cy="42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dt" idx="10"/>
          </p:nvPr>
        </p:nvSpPr>
        <p:spPr>
          <a:xfrm>
            <a:off x="10416209" y="6342033"/>
            <a:ext cx="1114406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32"/>
          <p:cNvPicPr preferRelativeResize="0"/>
          <p:nvPr/>
        </p:nvPicPr>
        <p:blipFill rotWithShape="1">
          <a:blip r:embed="rId2">
            <a:alphaModFix/>
          </a:blip>
          <a:srcRect r="-7103"/>
          <a:stretch/>
        </p:blipFill>
        <p:spPr>
          <a:xfrm>
            <a:off x="0" y="0"/>
            <a:ext cx="75317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2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51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2"/>
          <p:cNvSpPr txBox="1">
            <a:spLocks noGrp="1"/>
          </p:cNvSpPr>
          <p:nvPr>
            <p:ph type="ctrTitle"/>
          </p:nvPr>
        </p:nvSpPr>
        <p:spPr>
          <a:xfrm>
            <a:off x="6324602" y="2504921"/>
            <a:ext cx="5206015" cy="206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sz="54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2"/>
          <p:cNvSpPr txBox="1">
            <a:spLocks noGrp="1"/>
          </p:cNvSpPr>
          <p:nvPr>
            <p:ph type="subTitle" idx="1"/>
          </p:nvPr>
        </p:nvSpPr>
        <p:spPr>
          <a:xfrm>
            <a:off x="6616701" y="4591369"/>
            <a:ext cx="4913915" cy="93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body" idx="2"/>
          </p:nvPr>
        </p:nvSpPr>
        <p:spPr>
          <a:xfrm>
            <a:off x="6794501" y="5690085"/>
            <a:ext cx="4736115" cy="42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dt" idx="10"/>
          </p:nvPr>
        </p:nvSpPr>
        <p:spPr>
          <a:xfrm>
            <a:off x="10406269" y="6342033"/>
            <a:ext cx="1124345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33" descr="A body of water with buildings along it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0904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33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51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3"/>
          <p:cNvSpPr txBox="1">
            <a:spLocks noGrp="1"/>
          </p:cNvSpPr>
          <p:nvPr>
            <p:ph type="title"/>
          </p:nvPr>
        </p:nvSpPr>
        <p:spPr>
          <a:xfrm>
            <a:off x="6617373" y="974037"/>
            <a:ext cx="4913243" cy="425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Condensed SemiBold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body" idx="1"/>
          </p:nvPr>
        </p:nvSpPr>
        <p:spPr>
          <a:xfrm>
            <a:off x="6858002" y="5394965"/>
            <a:ext cx="4672615" cy="93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E8F9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E8F92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E8F92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E8F92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5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body" idx="1"/>
          </p:nvPr>
        </p:nvSpPr>
        <p:spPr>
          <a:xfrm>
            <a:off x="644769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5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5"/>
          <p:cNvSpPr txBox="1">
            <a:spLocks noGrp="1"/>
          </p:cNvSpPr>
          <p:nvPr>
            <p:ph type="title"/>
          </p:nvPr>
        </p:nvSpPr>
        <p:spPr>
          <a:xfrm>
            <a:off x="644771" y="365125"/>
            <a:ext cx="1070903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ira Condensed SemiBold"/>
              <a:buNone/>
              <a:defRPr sz="4000" b="1" i="0" u="none" strike="noStrike" cap="none">
                <a:solidFill>
                  <a:schemeClr val="dk1"/>
                </a:solidFill>
                <a:latin typeface="Saira Condensed SemiBold"/>
                <a:ea typeface="Saira Condensed SemiBold"/>
                <a:cs typeface="Saira Condensed SemiBold"/>
                <a:sym typeface="Sai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body" idx="1"/>
          </p:nvPr>
        </p:nvSpPr>
        <p:spPr>
          <a:xfrm>
            <a:off x="644771" y="1825625"/>
            <a:ext cx="10709031" cy="423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TR"/>
              <a:buChar char="-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TR"/>
              <a:buChar char="-"/>
              <a:defRPr sz="1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TR"/>
              <a:buChar char="-"/>
              <a:defRPr sz="1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TR"/>
              <a:buChar char="-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"/>
          <p:cNvSpPr txBox="1">
            <a:spLocks noGrp="1"/>
          </p:cNvSpPr>
          <p:nvPr>
            <p:ph type="ctrTitle"/>
          </p:nvPr>
        </p:nvSpPr>
        <p:spPr>
          <a:xfrm>
            <a:off x="5714937" y="1461976"/>
            <a:ext cx="6106359" cy="148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Stock Analysis Package: A Comprehensive Tool for Financial Analysis</a:t>
            </a:r>
          </a:p>
        </p:txBody>
      </p:sp>
      <p:sp>
        <p:nvSpPr>
          <p:cNvPr id="156" name="Google Shape;156;p1"/>
          <p:cNvSpPr txBox="1">
            <a:spLocks noGrp="1"/>
          </p:cNvSpPr>
          <p:nvPr>
            <p:ph type="subTitle" idx="1"/>
          </p:nvPr>
        </p:nvSpPr>
        <p:spPr>
          <a:xfrm>
            <a:off x="7677664" y="3253945"/>
            <a:ext cx="3663979" cy="1483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i="1" dirty="0"/>
              <a:t>                             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i="1" dirty="0"/>
              <a:t>	Shubham Narkhede,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i="1" dirty="0"/>
              <a:t>	Subham Moda,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i="1" dirty="0"/>
              <a:t>	</a:t>
            </a:r>
            <a:r>
              <a:rPr lang="en-US" i="1" dirty="0" err="1"/>
              <a:t>Yanyun</a:t>
            </a:r>
            <a:r>
              <a:rPr lang="en-US" i="1" dirty="0"/>
              <a:t> Wang,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i="1" dirty="0"/>
              <a:t>	Xinran Liu,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i="1" dirty="0"/>
              <a:t>	Zixin Zhou,</a:t>
            </a:r>
          </a:p>
        </p:txBody>
      </p:sp>
      <p:sp>
        <p:nvSpPr>
          <p:cNvPr id="157" name="Google Shape;157;p1"/>
          <p:cNvSpPr txBox="1">
            <a:spLocks noGrp="1"/>
          </p:cNvSpPr>
          <p:nvPr>
            <p:ph type="body" idx="2"/>
          </p:nvPr>
        </p:nvSpPr>
        <p:spPr>
          <a:xfrm>
            <a:off x="6679685" y="5589612"/>
            <a:ext cx="47361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Under the Guidance of</a:t>
            </a:r>
            <a:endParaRPr sz="1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Prof. Zin Chen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F6B2B8-AA2D-307F-F5DF-E6A38155990D}"/>
              </a:ext>
            </a:extLst>
          </p:cNvPr>
          <p:cNvSpPr txBox="1"/>
          <p:nvPr/>
        </p:nvSpPr>
        <p:spPr>
          <a:xfrm>
            <a:off x="6605543" y="5242135"/>
            <a:ext cx="473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b="1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Course- FE 520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MACD Analysis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AB29DC-0AE0-B0D7-2D7C-1025C3E1D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59" y="1357216"/>
            <a:ext cx="11013989" cy="414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91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MACD Analysis Histogram</a:t>
            </a:r>
            <a:endParaRPr lang="en-US" dirty="0"/>
          </a:p>
        </p:txBody>
      </p:sp>
      <p:sp>
        <p:nvSpPr>
          <p:cNvPr id="197" name="Google Shape;197;p6"/>
          <p:cNvSpPr txBox="1">
            <a:spLocks noGrp="1"/>
          </p:cNvSpPr>
          <p:nvPr>
            <p:ph type="body" idx="2"/>
          </p:nvPr>
        </p:nvSpPr>
        <p:spPr>
          <a:xfrm>
            <a:off x="7533706" y="3230166"/>
            <a:ext cx="4300012" cy="449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413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9" name="Google Shape;197;p6">
            <a:extLst>
              <a:ext uri="{FF2B5EF4-FFF2-40B4-BE49-F238E27FC236}">
                <a16:creationId xmlns:a16="http://schemas.microsoft.com/office/drawing/2014/main" id="{EBFDBB39-168D-1D89-7725-ADADD40A1EF9}"/>
              </a:ext>
            </a:extLst>
          </p:cNvPr>
          <p:cNvSpPr txBox="1">
            <a:spLocks/>
          </p:cNvSpPr>
          <p:nvPr/>
        </p:nvSpPr>
        <p:spPr>
          <a:xfrm>
            <a:off x="593071" y="1180537"/>
            <a:ext cx="10132594" cy="449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TR"/>
              <a:buChar char="-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TR"/>
              <a:buChar char="-"/>
              <a:defRPr sz="1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TR"/>
              <a:buChar char="-"/>
              <a:defRPr sz="1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TR"/>
              <a:buChar char="-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24130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ts val="2000"/>
            </a:pPr>
            <a:r>
              <a:rPr lang="en-US" sz="2000" dirty="0">
                <a:solidFill>
                  <a:srgbClr val="000000"/>
                </a:solidFill>
              </a:rPr>
              <a:t>The </a:t>
            </a:r>
            <a:r>
              <a:rPr lang="en-US" sz="2000" dirty="0" err="1">
                <a:solidFill>
                  <a:srgbClr val="000000"/>
                </a:solidFill>
              </a:rPr>
              <a:t>perform_macd_histogram</a:t>
            </a:r>
            <a:r>
              <a:rPr lang="en-US" sz="2000" dirty="0">
                <a:solidFill>
                  <a:srgbClr val="000000"/>
                </a:solidFill>
              </a:rPr>
              <a:t> method calculates plots the histogram plot of the moving averages (EMAs) which helps in better visualization.</a:t>
            </a:r>
          </a:p>
          <a:p>
            <a:pPr marL="228600" indent="-24130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ts val="2000"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3DE74E-9360-83C2-1A3F-7997BD8E2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457" y="2319605"/>
            <a:ext cx="8399510" cy="361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40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MACD Analysis Histogram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952D5-54E1-DB07-8DA0-346986AB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8" y="1208885"/>
            <a:ext cx="11065063" cy="47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4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 Bollinger Bands</a:t>
            </a:r>
            <a:endParaRPr lang="en-US" dirty="0"/>
          </a:p>
        </p:txBody>
      </p:sp>
      <p:sp>
        <p:nvSpPr>
          <p:cNvPr id="197" name="Google Shape;197;p6"/>
          <p:cNvSpPr txBox="1">
            <a:spLocks noGrp="1"/>
          </p:cNvSpPr>
          <p:nvPr>
            <p:ph type="body" idx="2"/>
          </p:nvPr>
        </p:nvSpPr>
        <p:spPr>
          <a:xfrm>
            <a:off x="494270" y="1632025"/>
            <a:ext cx="3797643" cy="44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413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lang="en-US" sz="1600" dirty="0">
                <a:solidFill>
                  <a:srgbClr val="000000"/>
                </a:solidFill>
              </a:rPr>
              <a:t>The </a:t>
            </a:r>
            <a:r>
              <a:rPr lang="en-US" sz="1600" dirty="0" err="1">
                <a:solidFill>
                  <a:srgbClr val="000000"/>
                </a:solidFill>
              </a:rPr>
              <a:t>calculate_bollinger_bands</a:t>
            </a:r>
            <a:r>
              <a:rPr lang="en-US" sz="1600" dirty="0">
                <a:solidFill>
                  <a:srgbClr val="000000"/>
                </a:solidFill>
              </a:rPr>
              <a:t> method computes moving averages, standard deviations, and upper/lower Bollinger Bands for identifying potential reversals and volatility changes. 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lang="en-US" sz="1600" dirty="0">
                <a:solidFill>
                  <a:srgbClr val="000000"/>
                </a:solidFill>
              </a:rPr>
              <a:t>The </a:t>
            </a:r>
            <a:r>
              <a:rPr lang="en-US" sz="1600" dirty="0" err="1">
                <a:solidFill>
                  <a:srgbClr val="000000"/>
                </a:solidFill>
              </a:rPr>
              <a:t>visualize_bollinger_bands</a:t>
            </a:r>
            <a:r>
              <a:rPr lang="en-US" sz="1600" dirty="0">
                <a:solidFill>
                  <a:srgbClr val="000000"/>
                </a:solidFill>
              </a:rPr>
              <a:t> method combines Bollinger Bands with candlestick charts for comprehensive analysis.</a:t>
            </a:r>
            <a:endParaRPr sz="16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FAB65-3D47-FFAF-50E7-118ED71F7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357" y="1037533"/>
            <a:ext cx="7186283" cy="2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84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 Bollinger Bands Visualization</a:t>
            </a:r>
            <a:endParaRPr lang="en-US" dirty="0"/>
          </a:p>
        </p:txBody>
      </p:sp>
      <p:sp>
        <p:nvSpPr>
          <p:cNvPr id="197" name="Google Shape;197;p6"/>
          <p:cNvSpPr txBox="1">
            <a:spLocks noGrp="1"/>
          </p:cNvSpPr>
          <p:nvPr>
            <p:ph type="body" idx="2"/>
          </p:nvPr>
        </p:nvSpPr>
        <p:spPr>
          <a:xfrm>
            <a:off x="494270" y="1632025"/>
            <a:ext cx="3797643" cy="44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413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lang="en-US" sz="1600" dirty="0">
                <a:solidFill>
                  <a:srgbClr val="000000"/>
                </a:solidFill>
              </a:rPr>
              <a:t>The </a:t>
            </a:r>
            <a:r>
              <a:rPr lang="en-US" sz="1600" dirty="0" err="1">
                <a:solidFill>
                  <a:srgbClr val="000000"/>
                </a:solidFill>
              </a:rPr>
              <a:t>visualize_bollinger_bands</a:t>
            </a:r>
            <a:r>
              <a:rPr lang="en-US" sz="1600" dirty="0">
                <a:solidFill>
                  <a:srgbClr val="000000"/>
                </a:solidFill>
              </a:rPr>
              <a:t> function dynamically creates an interactive </a:t>
            </a:r>
            <a:r>
              <a:rPr lang="en-US" sz="1600" dirty="0" err="1">
                <a:solidFill>
                  <a:srgbClr val="000000"/>
                </a:solidFill>
              </a:rPr>
              <a:t>Plotly</a:t>
            </a:r>
            <a:r>
              <a:rPr lang="en-US" sz="1600" dirty="0">
                <a:solidFill>
                  <a:srgbClr val="000000"/>
                </a:solidFill>
              </a:rPr>
              <a:t> chart. 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lang="en-US" sz="1600" dirty="0">
                <a:solidFill>
                  <a:srgbClr val="000000"/>
                </a:solidFill>
              </a:rPr>
              <a:t>Integrating candlestick patterns with upper and lower Bollinger Bands for insightful market trend analysis. 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lang="en-US" sz="1600" dirty="0">
                <a:solidFill>
                  <a:srgbClr val="000000"/>
                </a:solidFill>
              </a:rPr>
              <a:t>Ensures user-defined date ranges are valid and appropriately handles errors for a seamless analytical experience.</a:t>
            </a:r>
            <a:endParaRPr sz="16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8CBCA-7195-8DB0-B410-DE2F1A130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913" y="1021134"/>
            <a:ext cx="7164004" cy="525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45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 Bollinger Bands Visualization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EA72C7-8321-8F0F-9B0F-F9C9525B3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2" y="1619074"/>
            <a:ext cx="10966593" cy="396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 RSI (Relative Strength Index)</a:t>
            </a:r>
            <a:endParaRPr lang="en-US" dirty="0"/>
          </a:p>
        </p:txBody>
      </p:sp>
      <p:sp>
        <p:nvSpPr>
          <p:cNvPr id="197" name="Google Shape;197;p6"/>
          <p:cNvSpPr txBox="1">
            <a:spLocks noGrp="1"/>
          </p:cNvSpPr>
          <p:nvPr>
            <p:ph type="body" idx="2"/>
          </p:nvPr>
        </p:nvSpPr>
        <p:spPr>
          <a:xfrm>
            <a:off x="1181818" y="1360419"/>
            <a:ext cx="3161106" cy="44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413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lang="en-US" sz="1400" dirty="0">
                <a:solidFill>
                  <a:srgbClr val="000000"/>
                </a:solidFill>
              </a:rPr>
              <a:t>The </a:t>
            </a:r>
            <a:r>
              <a:rPr lang="en-US" sz="1400" dirty="0" err="1">
                <a:solidFill>
                  <a:srgbClr val="000000"/>
                </a:solidFill>
              </a:rPr>
              <a:t>calculate_rsi</a:t>
            </a:r>
            <a:r>
              <a:rPr lang="en-US" sz="1400" dirty="0">
                <a:solidFill>
                  <a:srgbClr val="000000"/>
                </a:solidFill>
              </a:rPr>
              <a:t> method computes the Relative Strength Index (RSI) to measure the speed and change of price movements.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18783-E5CE-7003-E303-792787EDC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01" y="1042332"/>
            <a:ext cx="5877116" cy="1787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A50509-D329-7AE6-A8FE-423D379AE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10" y="2975471"/>
            <a:ext cx="7788828" cy="3236629"/>
          </a:xfrm>
          <a:prstGeom prst="rect">
            <a:avLst/>
          </a:prstGeom>
        </p:spPr>
      </p:pic>
      <p:sp>
        <p:nvSpPr>
          <p:cNvPr id="7" name="Google Shape;197;p6">
            <a:extLst>
              <a:ext uri="{FF2B5EF4-FFF2-40B4-BE49-F238E27FC236}">
                <a16:creationId xmlns:a16="http://schemas.microsoft.com/office/drawing/2014/main" id="{B0EC1E4D-6739-F742-2153-14B13D7D446D}"/>
              </a:ext>
            </a:extLst>
          </p:cNvPr>
          <p:cNvSpPr txBox="1">
            <a:spLocks/>
          </p:cNvSpPr>
          <p:nvPr/>
        </p:nvSpPr>
        <p:spPr>
          <a:xfrm>
            <a:off x="8346930" y="3939805"/>
            <a:ext cx="3161106" cy="2189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TR"/>
              <a:buChar char="-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TR"/>
              <a:buChar char="-"/>
              <a:defRPr sz="1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TR"/>
              <a:buChar char="-"/>
              <a:defRPr sz="1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TR"/>
              <a:buChar char="-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24130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ts val="2000"/>
            </a:pPr>
            <a:r>
              <a:rPr lang="en-US" sz="1400" dirty="0">
                <a:solidFill>
                  <a:srgbClr val="000000"/>
                </a:solidFill>
              </a:rPr>
              <a:t>The </a:t>
            </a:r>
            <a:r>
              <a:rPr lang="en-US" sz="1400" dirty="0" err="1">
                <a:solidFill>
                  <a:srgbClr val="000000"/>
                </a:solidFill>
              </a:rPr>
              <a:t>visualize_rsi</a:t>
            </a:r>
            <a:r>
              <a:rPr lang="en-US" sz="1400" dirty="0">
                <a:solidFill>
                  <a:srgbClr val="000000"/>
                </a:solidFill>
              </a:rPr>
              <a:t> method provides visual representations of RSI with overbought and oversold levels.</a:t>
            </a:r>
          </a:p>
        </p:txBody>
      </p:sp>
    </p:spTree>
    <p:extLst>
      <p:ext uri="{BB962C8B-B14F-4D97-AF65-F5344CB8AC3E}">
        <p14:creationId xmlns:p14="http://schemas.microsoft.com/office/powerpoint/2010/main" val="606117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 RSI (Relative Strength Index)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71E67-F808-3E81-8FF3-FB5782E4B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21" y="1515761"/>
            <a:ext cx="10959975" cy="434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9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Latest News</a:t>
            </a:r>
            <a:endParaRPr lang="en-US" dirty="0"/>
          </a:p>
        </p:txBody>
      </p:sp>
      <p:sp>
        <p:nvSpPr>
          <p:cNvPr id="197" name="Google Shape;197;p6"/>
          <p:cNvSpPr txBox="1">
            <a:spLocks noGrp="1"/>
          </p:cNvSpPr>
          <p:nvPr>
            <p:ph type="body" idx="2"/>
          </p:nvPr>
        </p:nvSpPr>
        <p:spPr>
          <a:xfrm>
            <a:off x="494270" y="1632025"/>
            <a:ext cx="3797643" cy="44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413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lang="en-US" sz="1600" dirty="0">
                <a:solidFill>
                  <a:srgbClr val="000000"/>
                </a:solidFill>
              </a:rPr>
              <a:t>The </a:t>
            </a:r>
            <a:r>
              <a:rPr lang="en-US" sz="1600" dirty="0" err="1">
                <a:solidFill>
                  <a:srgbClr val="000000"/>
                </a:solidFill>
              </a:rPr>
              <a:t>get_latest_news</a:t>
            </a:r>
            <a:r>
              <a:rPr lang="en-US" sz="1600" dirty="0">
                <a:solidFill>
                  <a:srgbClr val="000000"/>
                </a:solidFill>
              </a:rPr>
              <a:t> function leverages the Yahoo Finance API to fetch the latest news related to the stock. 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lang="en-US" sz="1600" dirty="0">
                <a:solidFill>
                  <a:srgbClr val="000000"/>
                </a:solidFill>
              </a:rPr>
              <a:t>Displays the title, link, and publisher for each news article, providing a comprehensive overview. 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lang="en-US" sz="1600" dirty="0">
                <a:solidFill>
                  <a:srgbClr val="000000"/>
                </a:solidFill>
              </a:rPr>
              <a:t>Robust error handling ensures a smooth user experience even when no news is available for the specified stock.</a:t>
            </a:r>
            <a:endParaRPr sz="16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EAE0E-1064-EFD5-4063-E57AD1258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749" y="285350"/>
            <a:ext cx="5670722" cy="2693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BBBD63-0FB7-05E5-2583-7AADA6710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749" y="3146194"/>
            <a:ext cx="6340112" cy="294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67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Benefits of Using the Stock Analysis Package</a:t>
            </a:r>
            <a:endParaRPr lang="en-US" dirty="0"/>
          </a:p>
        </p:txBody>
      </p:sp>
      <p:sp>
        <p:nvSpPr>
          <p:cNvPr id="197" name="Google Shape;197;p6"/>
          <p:cNvSpPr txBox="1">
            <a:spLocks noGrp="1"/>
          </p:cNvSpPr>
          <p:nvPr>
            <p:ph type="body" idx="2"/>
          </p:nvPr>
        </p:nvSpPr>
        <p:spPr>
          <a:xfrm>
            <a:off x="644775" y="1632025"/>
            <a:ext cx="10900865" cy="44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413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lang="en-US" sz="2000" dirty="0">
                <a:solidFill>
                  <a:srgbClr val="000000"/>
                </a:solidFill>
              </a:rPr>
              <a:t>Comprehensive Analysis: The package offers a wide range of analytical tools.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lang="en-US" sz="2000" dirty="0">
                <a:solidFill>
                  <a:srgbClr val="000000"/>
                </a:solidFill>
              </a:rPr>
              <a:t>User-Friendly Interface: Easy-to-use methods for fetching data and visualizing results.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lang="en-US" sz="2000" dirty="0">
                <a:solidFill>
                  <a:srgbClr val="000000"/>
                </a:solidFill>
              </a:rPr>
              <a:t>Interactive Visualizations: </a:t>
            </a:r>
            <a:r>
              <a:rPr lang="en-US" sz="2000" dirty="0" err="1">
                <a:solidFill>
                  <a:srgbClr val="000000"/>
                </a:solidFill>
              </a:rPr>
              <a:t>Plotly</a:t>
            </a:r>
            <a:r>
              <a:rPr lang="en-US" sz="2000" dirty="0">
                <a:solidFill>
                  <a:srgbClr val="000000"/>
                </a:solidFill>
              </a:rPr>
              <a:t>-based charts enhance the user experience.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lang="en-US" sz="2000" dirty="0">
                <a:solidFill>
                  <a:srgbClr val="000000"/>
                </a:solidFill>
              </a:rPr>
              <a:t>Error Handling: Robust error handling ensures reliable performance</a:t>
            </a:r>
          </a:p>
        </p:txBody>
      </p:sp>
    </p:spTree>
    <p:extLst>
      <p:ext uri="{BB962C8B-B14F-4D97-AF65-F5344CB8AC3E}">
        <p14:creationId xmlns:p14="http://schemas.microsoft.com/office/powerpoint/2010/main" val="1293172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title"/>
          </p:nvPr>
        </p:nvSpPr>
        <p:spPr>
          <a:xfrm>
            <a:off x="644771" y="526474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Introduction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63" name="Google Shape;163;p2"/>
          <p:cNvSpPr txBox="1">
            <a:spLocks noGrp="1"/>
          </p:cNvSpPr>
          <p:nvPr>
            <p:ph type="body" idx="2"/>
          </p:nvPr>
        </p:nvSpPr>
        <p:spPr>
          <a:xfrm>
            <a:off x="644775" y="1794498"/>
            <a:ext cx="10709100" cy="382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 dirty="0"/>
              <a:t>The Stock Analysis Package is a Python-based tool designed for comprehensive financial analysis.</a:t>
            </a: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endParaRPr lang="en-US" sz="2100" dirty="0"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 dirty="0"/>
              <a:t>It utilizing the </a:t>
            </a:r>
            <a:r>
              <a:rPr lang="en-US" sz="2100" dirty="0" err="1"/>
              <a:t>yfinance</a:t>
            </a:r>
            <a:r>
              <a:rPr lang="en-US" sz="2100" dirty="0"/>
              <a:t> library (Reference: </a:t>
            </a:r>
            <a:r>
              <a:rPr lang="en-US" sz="2100" dirty="0" err="1"/>
              <a:t>yf.Ticker</a:t>
            </a:r>
            <a:r>
              <a:rPr lang="en-US" sz="2100" dirty="0"/>
              <a:t>). </a:t>
            </a: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endParaRPr lang="en-US" sz="2100" dirty="0"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 dirty="0"/>
              <a:t>Developed with a focus on empowering users to make informed investment decisions.</a:t>
            </a:r>
            <a:endParaRPr sz="2100" dirty="0"/>
          </a:p>
        </p:txBody>
      </p:sp>
      <p:sp>
        <p:nvSpPr>
          <p:cNvPr id="164" name="Google Shape;164;p2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Conclusion		</a:t>
            </a:r>
            <a:endParaRPr lang="en-US" dirty="0"/>
          </a:p>
        </p:txBody>
      </p:sp>
      <p:sp>
        <p:nvSpPr>
          <p:cNvPr id="197" name="Google Shape;197;p6"/>
          <p:cNvSpPr txBox="1">
            <a:spLocks noGrp="1"/>
          </p:cNvSpPr>
          <p:nvPr>
            <p:ph type="body" idx="2"/>
          </p:nvPr>
        </p:nvSpPr>
        <p:spPr>
          <a:xfrm>
            <a:off x="644775" y="1632025"/>
            <a:ext cx="10900865" cy="44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413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lang="en-US" sz="2000" dirty="0">
                <a:solidFill>
                  <a:srgbClr val="000000"/>
                </a:solidFill>
              </a:rPr>
              <a:t>Recap of the Stock Analysis Package's strengths.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lang="en-US" sz="2000" dirty="0">
                <a:solidFill>
                  <a:srgbClr val="000000"/>
                </a:solidFill>
              </a:rPr>
              <a:t>Emphasis on its significance in financial analysis and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2073708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>
            <a:spLocks noGrp="1"/>
          </p:cNvSpPr>
          <p:nvPr>
            <p:ph type="ctrTitle"/>
          </p:nvPr>
        </p:nvSpPr>
        <p:spPr>
          <a:xfrm>
            <a:off x="6324602" y="2504921"/>
            <a:ext cx="5206015" cy="206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</a:pPr>
            <a:r>
              <a:rPr lang="en-US" dirty="0"/>
              <a:t>THANK </a:t>
            </a:r>
            <a:r>
              <a:rPr lang="en-US" b="1" dirty="0"/>
              <a:t>YOU</a:t>
            </a:r>
            <a:endParaRPr dirty="0"/>
          </a:p>
        </p:txBody>
      </p:sp>
      <p:sp>
        <p:nvSpPr>
          <p:cNvPr id="250" name="Google Shape;250;p24"/>
          <p:cNvSpPr txBox="1">
            <a:spLocks noGrp="1"/>
          </p:cNvSpPr>
          <p:nvPr>
            <p:ph type="dt" idx="10"/>
          </p:nvPr>
        </p:nvSpPr>
        <p:spPr>
          <a:xfrm>
            <a:off x="10446026" y="6362185"/>
            <a:ext cx="1084590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2023</a:t>
            </a:r>
            <a:endParaRPr dirty="0"/>
          </a:p>
        </p:txBody>
      </p:sp>
      <p:sp>
        <p:nvSpPr>
          <p:cNvPr id="251" name="Google Shape;251;p24"/>
          <p:cNvSpPr txBox="1"/>
          <p:nvPr/>
        </p:nvSpPr>
        <p:spPr>
          <a:xfrm>
            <a:off x="7072313" y="5543550"/>
            <a:ext cx="481488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Stevens Institute of Technology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Castle Point Terrace, Hoboken, NJ 07030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Overview of the Stock Analysis Package</a:t>
            </a: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71" name="Google Shape;171;p3"/>
          <p:cNvSpPr txBox="1">
            <a:spLocks noGrp="1"/>
          </p:cNvSpPr>
          <p:nvPr>
            <p:ph type="body" idx="2"/>
          </p:nvPr>
        </p:nvSpPr>
        <p:spPr>
          <a:xfrm>
            <a:off x="644775" y="1371601"/>
            <a:ext cx="10709100" cy="3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lvl="0" indent="-361950">
              <a:lnSpc>
                <a:spcPct val="115000"/>
              </a:lnSpc>
              <a:spcBef>
                <a:spcPts val="1200"/>
              </a:spcBef>
              <a:buClr>
                <a:srgbClr val="222222"/>
              </a:buClr>
              <a:buSzPts val="2100"/>
              <a:buFont typeface="IBM Plex Sans"/>
              <a:buChar char="●"/>
            </a:pPr>
            <a:r>
              <a:rPr lang="en-US" sz="2100" dirty="0">
                <a:solidFill>
                  <a:srgbClr val="000000"/>
                </a:solidFill>
              </a:rPr>
              <a:t>The package provides a suite of features to aid in financial analysis, including data fetching, candlestick visualization, moving averages, MACD analysis, Bollinger Bands, and RSI. </a:t>
            </a:r>
          </a:p>
          <a:p>
            <a:pPr lvl="0" indent="-361950">
              <a:lnSpc>
                <a:spcPct val="115000"/>
              </a:lnSpc>
              <a:spcBef>
                <a:spcPts val="1200"/>
              </a:spcBef>
              <a:buClr>
                <a:srgbClr val="222222"/>
              </a:buClr>
              <a:buSzPts val="2100"/>
              <a:buFont typeface="IBM Plex Sans"/>
              <a:buChar char="●"/>
            </a:pPr>
            <a:r>
              <a:rPr lang="en-US" sz="2100" dirty="0">
                <a:solidFill>
                  <a:srgbClr val="000000"/>
                </a:solidFill>
              </a:rPr>
              <a:t>Key Features: </a:t>
            </a:r>
          </a:p>
          <a:p>
            <a:pPr lvl="1" indent="-361950">
              <a:lnSpc>
                <a:spcPct val="115000"/>
              </a:lnSpc>
              <a:spcBef>
                <a:spcPts val="1200"/>
              </a:spcBef>
              <a:buClr>
                <a:srgbClr val="222222"/>
              </a:buClr>
              <a:buSzPts val="2100"/>
              <a:buFont typeface="IBM Plex Sans"/>
              <a:buChar char="●"/>
            </a:pPr>
            <a:r>
              <a:rPr lang="en-US" sz="2100" dirty="0">
                <a:solidFill>
                  <a:srgbClr val="000000"/>
                </a:solidFill>
              </a:rPr>
              <a:t>Data Fetching: </a:t>
            </a:r>
          </a:p>
          <a:p>
            <a:pPr lvl="2" indent="-361950">
              <a:lnSpc>
                <a:spcPct val="115000"/>
              </a:lnSpc>
              <a:spcBef>
                <a:spcPts val="1200"/>
              </a:spcBef>
              <a:buClr>
                <a:srgbClr val="222222"/>
              </a:buClr>
              <a:buSzPts val="2100"/>
              <a:buFont typeface="IBM Plex Sans"/>
              <a:buChar char="●"/>
            </a:pPr>
            <a:r>
              <a:rPr lang="en-US" sz="1900" dirty="0" err="1">
                <a:solidFill>
                  <a:srgbClr val="000000"/>
                </a:solidFill>
              </a:rPr>
              <a:t>fetch_stock_data</a:t>
            </a:r>
            <a:r>
              <a:rPr lang="en-US" sz="1900" dirty="0">
                <a:solidFill>
                  <a:srgbClr val="000000"/>
                </a:solidFill>
              </a:rPr>
              <a:t> method, which validates the stock symbol, date range, and ensures equity nature (Reference: </a:t>
            </a:r>
            <a:r>
              <a:rPr lang="en-US" sz="1900" dirty="0" err="1">
                <a:solidFill>
                  <a:srgbClr val="000000"/>
                </a:solidFill>
              </a:rPr>
              <a:t>quoteType</a:t>
            </a:r>
            <a:r>
              <a:rPr lang="en-US" sz="1900" dirty="0">
                <a:solidFill>
                  <a:srgbClr val="000000"/>
                </a:solidFill>
              </a:rPr>
              <a:t>). </a:t>
            </a:r>
          </a:p>
          <a:p>
            <a:pPr lvl="1" indent="-361950">
              <a:lnSpc>
                <a:spcPct val="115000"/>
              </a:lnSpc>
              <a:spcBef>
                <a:spcPts val="1200"/>
              </a:spcBef>
              <a:buClr>
                <a:srgbClr val="222222"/>
              </a:buClr>
              <a:buSzPts val="2100"/>
              <a:buFont typeface="IBM Plex Sans"/>
              <a:buChar char="●"/>
            </a:pPr>
            <a:r>
              <a:rPr lang="en-US" sz="2300" dirty="0">
                <a:solidFill>
                  <a:srgbClr val="000000"/>
                </a:solidFill>
              </a:rPr>
              <a:t>Candlestick Visualization: </a:t>
            </a:r>
          </a:p>
          <a:p>
            <a:pPr lvl="2" indent="-361950">
              <a:lnSpc>
                <a:spcPct val="115000"/>
              </a:lnSpc>
              <a:spcBef>
                <a:spcPts val="1200"/>
              </a:spcBef>
              <a:buClr>
                <a:srgbClr val="222222"/>
              </a:buClr>
              <a:buSzPts val="2100"/>
              <a:buFont typeface="IBM Plex Sans"/>
              <a:buChar char="●"/>
            </a:pPr>
            <a:r>
              <a:rPr lang="en-US" sz="2100" dirty="0" err="1">
                <a:solidFill>
                  <a:srgbClr val="000000"/>
                </a:solidFill>
              </a:rPr>
              <a:t>visualize_candlestick</a:t>
            </a:r>
            <a:r>
              <a:rPr lang="en-US" sz="2100" dirty="0">
                <a:solidFill>
                  <a:srgbClr val="000000"/>
                </a:solidFill>
              </a:rPr>
              <a:t> method using </a:t>
            </a:r>
            <a:r>
              <a:rPr lang="en-US" sz="2100" dirty="0" err="1">
                <a:solidFill>
                  <a:srgbClr val="000000"/>
                </a:solidFill>
              </a:rPr>
              <a:t>Plotly</a:t>
            </a:r>
            <a:r>
              <a:rPr lang="en-US" sz="2100" dirty="0">
                <a:solidFill>
                  <a:srgbClr val="000000"/>
                </a:solidFill>
              </a:rPr>
              <a:t> for interactive candlestick charts.</a:t>
            </a:r>
            <a:endParaRPr sz="21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Data Fetching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endParaRPr dirty="0"/>
          </a:p>
        </p:txBody>
      </p:sp>
      <p:sp>
        <p:nvSpPr>
          <p:cNvPr id="177" name="Google Shape;177;p4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79" name="Google Shape;179;p4"/>
          <p:cNvSpPr txBox="1">
            <a:spLocks noGrp="1"/>
          </p:cNvSpPr>
          <p:nvPr>
            <p:ph type="body" idx="2"/>
          </p:nvPr>
        </p:nvSpPr>
        <p:spPr>
          <a:xfrm>
            <a:off x="578870" y="1532238"/>
            <a:ext cx="4429735" cy="4517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IBM Plex Sans"/>
              <a:buChar char="●"/>
            </a:pPr>
            <a:r>
              <a:rPr lang="en-US" sz="2000" dirty="0"/>
              <a:t>The </a:t>
            </a:r>
            <a:r>
              <a:rPr lang="en-US" sz="2000" dirty="0" err="1"/>
              <a:t>fetch_stock_data</a:t>
            </a:r>
            <a:r>
              <a:rPr lang="en-US" sz="2000" dirty="0"/>
              <a:t> method ensures reliable data retrieval: </a:t>
            </a:r>
          </a:p>
          <a:p>
            <a:pPr marL="685800" lvl="1" indent="-24130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ts val="2000"/>
              <a:buFont typeface="IBM Plex Sans"/>
              <a:buChar char="●"/>
            </a:pPr>
            <a:r>
              <a:rPr lang="en-US" sz="2000" dirty="0"/>
              <a:t>Validates the stock symbol and date range. </a:t>
            </a:r>
          </a:p>
          <a:p>
            <a:pPr marL="685800" lvl="1" indent="-24130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ts val="2000"/>
              <a:buFont typeface="IBM Plex Sans"/>
              <a:buChar char="●"/>
            </a:pPr>
            <a:r>
              <a:rPr lang="en-US" sz="2000" dirty="0"/>
              <a:t>Verifies that the provided stock symbol belongs to an equity (Reference: </a:t>
            </a:r>
            <a:r>
              <a:rPr lang="en-US" sz="2000" dirty="0" err="1"/>
              <a:t>quoteType</a:t>
            </a:r>
            <a:r>
              <a:rPr lang="en-US" sz="2000" dirty="0"/>
              <a:t>).</a:t>
            </a:r>
          </a:p>
          <a:p>
            <a:pPr marL="685800" lvl="1" indent="-24130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ts val="2000"/>
              <a:buFont typeface="IBM Plex Sans"/>
              <a:buChar char="●"/>
            </a:pPr>
            <a:r>
              <a:rPr lang="en-US" sz="2000" dirty="0"/>
              <a:t>Checks if the date range is within the stock's listing date and before the current date.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5B5D66-A535-6EE4-5887-C016983A4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670" y="1088708"/>
            <a:ext cx="6242789" cy="46805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Candlestick Visualization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endParaRPr dirty="0"/>
          </a:p>
        </p:txBody>
      </p:sp>
      <p:sp>
        <p:nvSpPr>
          <p:cNvPr id="187" name="Google Shape;187;p5"/>
          <p:cNvSpPr txBox="1">
            <a:spLocks noGrp="1"/>
          </p:cNvSpPr>
          <p:nvPr>
            <p:ph type="title"/>
          </p:nvPr>
        </p:nvSpPr>
        <p:spPr>
          <a:xfrm>
            <a:off x="646350" y="1022050"/>
            <a:ext cx="108042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Saira Condensed SemiBold"/>
              <a:buNone/>
            </a:pPr>
            <a:endParaRPr sz="3333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endParaRPr dirty="0"/>
          </a:p>
        </p:txBody>
      </p:sp>
      <p:sp>
        <p:nvSpPr>
          <p:cNvPr id="188" name="Google Shape;188;p5"/>
          <p:cNvSpPr txBox="1">
            <a:spLocks noGrp="1"/>
          </p:cNvSpPr>
          <p:nvPr>
            <p:ph type="body" idx="2"/>
          </p:nvPr>
        </p:nvSpPr>
        <p:spPr>
          <a:xfrm>
            <a:off x="560174" y="1632024"/>
            <a:ext cx="3064475" cy="317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>
              <a:lnSpc>
                <a:spcPct val="115000"/>
              </a:lnSpc>
              <a:spcBef>
                <a:spcPts val="700"/>
              </a:spcBef>
              <a:spcAft>
                <a:spcPts val="3400"/>
              </a:spcAft>
              <a:buClr>
                <a:schemeClr val="tx1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visualize_candlestick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utilizes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Plotly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create interactive candlestick charts. </a:t>
            </a:r>
          </a:p>
          <a:p>
            <a:pPr marL="514350" indent="-285750">
              <a:lnSpc>
                <a:spcPct val="115000"/>
              </a:lnSpc>
              <a:spcBef>
                <a:spcPts val="700"/>
              </a:spcBef>
              <a:spcAft>
                <a:spcPts val="3400"/>
              </a:spcAft>
              <a:buClr>
                <a:schemeClr val="tx1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Ensures focused analysis within a specified date range.</a:t>
            </a:r>
          </a:p>
          <a:p>
            <a:pPr marL="571500" lvl="0" algn="l" rtl="0">
              <a:lnSpc>
                <a:spcPct val="115000"/>
              </a:lnSpc>
              <a:spcBef>
                <a:spcPts val="700"/>
              </a:spcBef>
              <a:spcAft>
                <a:spcPts val="3400"/>
              </a:spcAft>
              <a:buClr>
                <a:schemeClr val="tx1"/>
              </a:buClr>
              <a:buSzPct val="103000"/>
              <a:buFont typeface="Arial" panose="020B0604020202020204" pitchFamily="34" charset="0"/>
              <a:buChar char="•"/>
            </a:pPr>
            <a:endParaRPr sz="2000" dirty="0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731433-4E3E-0D8C-9568-825F36302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648" y="1383957"/>
            <a:ext cx="7825901" cy="46002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"/>
          <p:cNvSpPr txBox="1">
            <a:spLocks noGrp="1"/>
          </p:cNvSpPr>
          <p:nvPr>
            <p:ph type="title"/>
          </p:nvPr>
        </p:nvSpPr>
        <p:spPr>
          <a:xfrm>
            <a:off x="456889" y="205529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Candlestick Visualization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endParaRPr dirty="0"/>
          </a:p>
        </p:txBody>
      </p:sp>
      <p:sp>
        <p:nvSpPr>
          <p:cNvPr id="187" name="Google Shape;187;p5"/>
          <p:cNvSpPr txBox="1">
            <a:spLocks noGrp="1"/>
          </p:cNvSpPr>
          <p:nvPr>
            <p:ph type="title"/>
          </p:nvPr>
        </p:nvSpPr>
        <p:spPr>
          <a:xfrm>
            <a:off x="646350" y="1022050"/>
            <a:ext cx="108042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Saira Condensed SemiBold"/>
              <a:buNone/>
            </a:pPr>
            <a:endParaRPr sz="3333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6E7056-EE7B-8A7C-7DB4-EBA600889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378" y="858407"/>
            <a:ext cx="9644267" cy="2743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9F04E7-36E9-C4F1-0199-42368515F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58" y="3601664"/>
            <a:ext cx="6660859" cy="257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62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Moving Averages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endParaRPr dirty="0"/>
          </a:p>
        </p:txBody>
      </p:sp>
      <p:sp>
        <p:nvSpPr>
          <p:cNvPr id="197" name="Google Shape;197;p6"/>
          <p:cNvSpPr txBox="1">
            <a:spLocks noGrp="1"/>
          </p:cNvSpPr>
          <p:nvPr>
            <p:ph type="body" idx="2"/>
          </p:nvPr>
        </p:nvSpPr>
        <p:spPr>
          <a:xfrm>
            <a:off x="646359" y="1266859"/>
            <a:ext cx="3630663" cy="44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413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lang="en-US" sz="1600" dirty="0">
                <a:solidFill>
                  <a:srgbClr val="000000"/>
                </a:solidFill>
              </a:rPr>
              <a:t>The </a:t>
            </a:r>
            <a:r>
              <a:rPr lang="en-US" sz="1600" dirty="0" err="1">
                <a:solidFill>
                  <a:srgbClr val="000000"/>
                </a:solidFill>
              </a:rPr>
              <a:t>calculate_moving_average</a:t>
            </a:r>
            <a:r>
              <a:rPr lang="en-US" sz="1600" dirty="0">
                <a:solidFill>
                  <a:srgbClr val="000000"/>
                </a:solidFill>
              </a:rPr>
              <a:t> method computes a smoothed representation of price trends using a specified window. 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lang="en-US" sz="1600" dirty="0">
                <a:solidFill>
                  <a:srgbClr val="000000"/>
                </a:solidFill>
              </a:rPr>
              <a:t>The </a:t>
            </a:r>
            <a:r>
              <a:rPr lang="en-US" sz="1600" dirty="0" err="1">
                <a:solidFill>
                  <a:srgbClr val="000000"/>
                </a:solidFill>
              </a:rPr>
              <a:t>visualize_moving_average</a:t>
            </a:r>
            <a:r>
              <a:rPr lang="en-US" sz="1600" dirty="0">
                <a:solidFill>
                  <a:srgbClr val="000000"/>
                </a:solidFill>
              </a:rPr>
              <a:t> method combines candlestick charts with moving averages for comprehensive analysis.</a:t>
            </a:r>
            <a:endParaRPr sz="16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BD54C2-306C-ACC8-E351-5945B37B1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40" y="3987115"/>
            <a:ext cx="4346746" cy="2051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D3F069-935F-F630-835A-1BACB017A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219" y="444843"/>
            <a:ext cx="6415101" cy="57913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Moving Averages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9BD87-F39D-473E-3B53-BD14BA413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37" y="1467050"/>
            <a:ext cx="10420865" cy="417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55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MACD Analysis</a:t>
            </a:r>
            <a:endParaRPr lang="en-US" dirty="0"/>
          </a:p>
        </p:txBody>
      </p:sp>
      <p:sp>
        <p:nvSpPr>
          <p:cNvPr id="197" name="Google Shape;197;p6"/>
          <p:cNvSpPr txBox="1">
            <a:spLocks noGrp="1"/>
          </p:cNvSpPr>
          <p:nvPr>
            <p:ph type="body" idx="2"/>
          </p:nvPr>
        </p:nvSpPr>
        <p:spPr>
          <a:xfrm>
            <a:off x="7533706" y="3230166"/>
            <a:ext cx="4300012" cy="449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413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lang="en-US" sz="2000" dirty="0">
                <a:solidFill>
                  <a:srgbClr val="000000"/>
                </a:solidFill>
              </a:rPr>
              <a:t>The </a:t>
            </a:r>
            <a:r>
              <a:rPr lang="en-US" sz="2000" dirty="0" err="1">
                <a:solidFill>
                  <a:srgbClr val="000000"/>
                </a:solidFill>
              </a:rPr>
              <a:t>visualize_macd</a:t>
            </a:r>
            <a:r>
              <a:rPr lang="en-US" sz="2000" dirty="0">
                <a:solidFill>
                  <a:srgbClr val="000000"/>
                </a:solidFill>
              </a:rPr>
              <a:t> and </a:t>
            </a:r>
            <a:r>
              <a:rPr lang="en-US" sz="2000" dirty="0" err="1">
                <a:solidFill>
                  <a:srgbClr val="000000"/>
                </a:solidFill>
              </a:rPr>
              <a:t>visualize_macd_histogram</a:t>
            </a:r>
            <a:r>
              <a:rPr lang="en-US" sz="2000" dirty="0">
                <a:solidFill>
                  <a:srgbClr val="000000"/>
                </a:solidFill>
              </a:rPr>
              <a:t> methods provide visual representations of MACD and its histogram.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153EA-6187-52B2-1E72-2E500C3C2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89" y="2969753"/>
            <a:ext cx="6908723" cy="3191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555769-788F-2E85-3561-8B0273494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794" y="428873"/>
            <a:ext cx="6515665" cy="2606266"/>
          </a:xfrm>
          <a:prstGeom prst="rect">
            <a:avLst/>
          </a:prstGeom>
        </p:spPr>
      </p:pic>
      <p:sp>
        <p:nvSpPr>
          <p:cNvPr id="9" name="Google Shape;197;p6">
            <a:extLst>
              <a:ext uri="{FF2B5EF4-FFF2-40B4-BE49-F238E27FC236}">
                <a16:creationId xmlns:a16="http://schemas.microsoft.com/office/drawing/2014/main" id="{EBFDBB39-168D-1D89-7725-ADADD40A1EF9}"/>
              </a:ext>
            </a:extLst>
          </p:cNvPr>
          <p:cNvSpPr txBox="1">
            <a:spLocks/>
          </p:cNvSpPr>
          <p:nvPr/>
        </p:nvSpPr>
        <p:spPr>
          <a:xfrm>
            <a:off x="593071" y="1180537"/>
            <a:ext cx="4300012" cy="449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TR"/>
              <a:buChar char="-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TR"/>
              <a:buChar char="-"/>
              <a:defRPr sz="1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TR"/>
              <a:buChar char="-"/>
              <a:defRPr sz="1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TR"/>
              <a:buChar char="-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24130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ts val="2000"/>
            </a:pPr>
            <a:r>
              <a:rPr lang="en-US" sz="2000" dirty="0">
                <a:solidFill>
                  <a:srgbClr val="000000"/>
                </a:solidFill>
              </a:rPr>
              <a:t>The </a:t>
            </a:r>
            <a:r>
              <a:rPr lang="en-US" sz="2000" dirty="0" err="1">
                <a:solidFill>
                  <a:srgbClr val="000000"/>
                </a:solidFill>
              </a:rPr>
              <a:t>perform_macd</a:t>
            </a:r>
            <a:r>
              <a:rPr lang="en-US" sz="2000" dirty="0">
                <a:solidFill>
                  <a:srgbClr val="000000"/>
                </a:solidFill>
              </a:rPr>
              <a:t> method calculates short-term and long-term exponential moving averages (EMAs).</a:t>
            </a:r>
          </a:p>
          <a:p>
            <a:pPr marL="228600" indent="-24130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ts val="2000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198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tevens">
      <a:dk1>
        <a:srgbClr val="363D45"/>
      </a:dk1>
      <a:lt1>
        <a:srgbClr val="FFFFFF"/>
      </a:lt1>
      <a:dk2>
        <a:srgbClr val="00427F"/>
      </a:dk2>
      <a:lt2>
        <a:srgbClr val="E3E5E6"/>
      </a:lt2>
      <a:accent1>
        <a:srgbClr val="A32537"/>
      </a:accent1>
      <a:accent2>
        <a:srgbClr val="4895CF"/>
      </a:accent2>
      <a:accent3>
        <a:srgbClr val="EBC73A"/>
      </a:accent3>
      <a:accent4>
        <a:srgbClr val="E6832E"/>
      </a:accent4>
      <a:accent5>
        <a:srgbClr val="E7F2FB"/>
      </a:accent5>
      <a:accent6>
        <a:srgbClr val="FFF2E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662</Words>
  <Application>Microsoft Office PowerPoint</Application>
  <PresentationFormat>Widescreen</PresentationFormat>
  <Paragraphs>74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Saira Condensed Light</vt:lpstr>
      <vt:lpstr>NTR</vt:lpstr>
      <vt:lpstr>Calibri</vt:lpstr>
      <vt:lpstr>IBM Plex Sans Light</vt:lpstr>
      <vt:lpstr>Arial</vt:lpstr>
      <vt:lpstr>IBM Plex Sans SemiBold</vt:lpstr>
      <vt:lpstr>Noto Sans Symbols</vt:lpstr>
      <vt:lpstr>Lato</vt:lpstr>
      <vt:lpstr>IBM Plex Sans</vt:lpstr>
      <vt:lpstr>Saira Condensed SemiBold</vt:lpstr>
      <vt:lpstr>Office Theme</vt:lpstr>
      <vt:lpstr>Stock Analysis Package: A Comprehensive Tool for Financial Analysis</vt:lpstr>
      <vt:lpstr>Introduction</vt:lpstr>
      <vt:lpstr>Overview of the Stock Analysis Package</vt:lpstr>
      <vt:lpstr>Data Fetching </vt:lpstr>
      <vt:lpstr>Candlestick Visualization </vt:lpstr>
      <vt:lpstr>Candlestick Visualization </vt:lpstr>
      <vt:lpstr>Moving Averages </vt:lpstr>
      <vt:lpstr>Moving Averages </vt:lpstr>
      <vt:lpstr>MACD Analysis</vt:lpstr>
      <vt:lpstr>MACD Analysis</vt:lpstr>
      <vt:lpstr>MACD Analysis Histogram</vt:lpstr>
      <vt:lpstr>MACD Analysis Histogram</vt:lpstr>
      <vt:lpstr> Bollinger Bands</vt:lpstr>
      <vt:lpstr> Bollinger Bands Visualization</vt:lpstr>
      <vt:lpstr> Bollinger Bands Visualization</vt:lpstr>
      <vt:lpstr> RSI (Relative Strength Index)</vt:lpstr>
      <vt:lpstr> RSI (Relative Strength Index)</vt:lpstr>
      <vt:lpstr>Latest News</vt:lpstr>
      <vt:lpstr>Benefits of Using the Stock Analysis Package</vt:lpstr>
      <vt:lpstr>Conclusion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News Data Collection and Sentiment Analysis Russia-Ukraine war</dc:title>
  <dc:creator>Brijesh Mantri</dc:creator>
  <cp:lastModifiedBy>Shubham Narkhede</cp:lastModifiedBy>
  <cp:revision>6</cp:revision>
  <dcterms:created xsi:type="dcterms:W3CDTF">2022-06-10T19:28:06Z</dcterms:created>
  <dcterms:modified xsi:type="dcterms:W3CDTF">2023-12-14T20:04:29Z</dcterms:modified>
</cp:coreProperties>
</file>